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0"/>
  </p:notesMasterIdLst>
  <p:sldIdLst>
    <p:sldId id="256" r:id="rId2"/>
    <p:sldId id="257" r:id="rId3"/>
    <p:sldId id="258" r:id="rId4"/>
    <p:sldId id="259" r:id="rId5"/>
    <p:sldId id="260" r:id="rId6"/>
    <p:sldId id="264" r:id="rId7"/>
    <p:sldId id="270" r:id="rId8"/>
    <p:sldId id="272" r:id="rId9"/>
    <p:sldId id="263" r:id="rId10"/>
    <p:sldId id="274" r:id="rId11"/>
    <p:sldId id="271" r:id="rId12"/>
    <p:sldId id="277" r:id="rId13"/>
    <p:sldId id="273" r:id="rId14"/>
    <p:sldId id="275" r:id="rId15"/>
    <p:sldId id="276" r:id="rId16"/>
    <p:sldId id="278" r:id="rId17"/>
    <p:sldId id="265" r:id="rId18"/>
    <p:sldId id="266"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391" autoAdjust="0"/>
  </p:normalViewPr>
  <p:slideViewPr>
    <p:cSldViewPr snapToGrid="0" snapToObjects="1">
      <p:cViewPr>
        <p:scale>
          <a:sx n="103" d="100"/>
          <a:sy n="103" d="100"/>
        </p:scale>
        <p:origin x="-80" y="-3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a:p>
            <a:r>
              <a:rPr lang="en-US" sz="2500" dirty="0" smtClean="0">
                <a:solidFill>
                  <a:schemeClr val="tx1">
                    <a:lumMod val="75000"/>
                  </a:schemeClr>
                </a:solidFill>
                <a:latin typeface="Segoe Light"/>
                <a:cs typeface="Segoe Light"/>
              </a:rPr>
              <a:t>CS268 Spring 2013</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7695" y="1265416"/>
            <a:ext cx="6005565" cy="4607210"/>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
        <p:nvSpPr>
          <p:cNvPr id="5" name="TextBox 4"/>
          <p:cNvSpPr txBox="1"/>
          <p:nvPr/>
        </p:nvSpPr>
        <p:spPr>
          <a:xfrm>
            <a:off x="6113260" y="1320085"/>
            <a:ext cx="3030741" cy="2862322"/>
          </a:xfrm>
          <a:prstGeom prst="rect">
            <a:avLst/>
          </a:prstGeom>
          <a:noFill/>
        </p:spPr>
        <p:txBody>
          <a:bodyPr wrap="square" rtlCol="0">
            <a:spAutoFit/>
          </a:bodyPr>
          <a:lstStyle/>
          <a:p>
            <a:r>
              <a:rPr lang="en-US" sz="1500" dirty="0">
                <a:latin typeface="Segoe Light"/>
                <a:cs typeface="Segoe Light"/>
              </a:rPr>
              <a:t> f(x) = p1*x + p2</a:t>
            </a:r>
          </a:p>
          <a:p>
            <a:r>
              <a:rPr lang="en-US" sz="1500" dirty="0">
                <a:latin typeface="Segoe Light"/>
                <a:cs typeface="Segoe Light"/>
              </a:rPr>
              <a:t>Coefficients</a:t>
            </a:r>
            <a:r>
              <a:rPr lang="en-US" sz="1200" dirty="0">
                <a:latin typeface="Segoe Light"/>
                <a:cs typeface="Segoe Light"/>
              </a:rPr>
              <a:t> (with 95% confidence bounds)</a:t>
            </a:r>
            <a:r>
              <a:rPr lang="en-US" sz="1500" dirty="0">
                <a:latin typeface="Segoe Light"/>
                <a:cs typeface="Segoe Light"/>
              </a:rPr>
              <a:t>:</a:t>
            </a:r>
          </a:p>
          <a:p>
            <a:endParaRPr lang="en-US" sz="1500" dirty="0" smtClean="0">
              <a:latin typeface="Segoe Light"/>
              <a:cs typeface="Segoe Light"/>
            </a:endParaRPr>
          </a:p>
          <a:p>
            <a:r>
              <a:rPr lang="en-US" sz="1500" dirty="0" smtClean="0">
                <a:latin typeface="Segoe Light"/>
                <a:cs typeface="Segoe Light"/>
              </a:rPr>
              <a:t>p1 = 1.798e</a:t>
            </a:r>
            <a:r>
              <a:rPr lang="en-US" sz="1500" dirty="0">
                <a:latin typeface="Segoe Light"/>
                <a:cs typeface="Segoe Light"/>
              </a:rPr>
              <a:t>-05 </a:t>
            </a:r>
            <a:r>
              <a:rPr lang="en-US" sz="1200" dirty="0" smtClean="0">
                <a:latin typeface="Segoe Light"/>
                <a:cs typeface="Segoe Light"/>
              </a:rPr>
              <a:t>(</a:t>
            </a:r>
            <a:r>
              <a:rPr lang="en-US" sz="1200" dirty="0">
                <a:latin typeface="Segoe Light"/>
                <a:cs typeface="Segoe Light"/>
              </a:rPr>
              <a:t>1.604e-</a:t>
            </a:r>
            <a:r>
              <a:rPr lang="en-US" sz="1200" dirty="0" smtClean="0">
                <a:latin typeface="Segoe Light"/>
                <a:cs typeface="Segoe Light"/>
              </a:rPr>
              <a:t>05, 1.992e</a:t>
            </a:r>
            <a:r>
              <a:rPr lang="en-US" sz="1200" dirty="0">
                <a:latin typeface="Segoe Light"/>
                <a:cs typeface="Segoe Light"/>
              </a:rPr>
              <a:t>-05)</a:t>
            </a:r>
          </a:p>
          <a:p>
            <a:r>
              <a:rPr lang="en-US" sz="1500" dirty="0" smtClean="0">
                <a:latin typeface="Segoe Light"/>
                <a:cs typeface="Segoe Light"/>
              </a:rPr>
              <a:t>p2 </a:t>
            </a:r>
            <a:r>
              <a:rPr lang="en-US" sz="1500" dirty="0">
                <a:latin typeface="Segoe Light"/>
                <a:cs typeface="Segoe Light"/>
              </a:rPr>
              <a:t>= </a:t>
            </a:r>
            <a:r>
              <a:rPr lang="en-US" sz="1500" dirty="0" smtClean="0">
                <a:latin typeface="Segoe Light"/>
                <a:cs typeface="Segoe Light"/>
              </a:rPr>
              <a:t>0.2326</a:t>
            </a:r>
            <a:r>
              <a:rPr lang="en-US" sz="1500" dirty="0">
                <a:latin typeface="Segoe Light"/>
                <a:cs typeface="Segoe Light"/>
              </a:rPr>
              <a:t> </a:t>
            </a:r>
            <a:r>
              <a:rPr lang="en-US" sz="1200" dirty="0" smtClean="0">
                <a:latin typeface="Segoe Light"/>
                <a:cs typeface="Segoe Light"/>
              </a:rPr>
              <a:t>(</a:t>
            </a:r>
            <a:r>
              <a:rPr lang="en-US" sz="1200" dirty="0">
                <a:latin typeface="Segoe Light"/>
                <a:cs typeface="Segoe Light"/>
              </a:rPr>
              <a:t>0.2104, 0.2547)</a:t>
            </a:r>
          </a:p>
          <a:p>
            <a:endParaRPr lang="en-US" sz="1500" dirty="0">
              <a:latin typeface="Segoe Light"/>
              <a:cs typeface="Segoe Light"/>
            </a:endParaRPr>
          </a:p>
          <a:p>
            <a:r>
              <a:rPr lang="en-US" sz="1500" dirty="0">
                <a:latin typeface="Segoe Light"/>
                <a:cs typeface="Segoe Light"/>
              </a:rPr>
              <a:t>Goodness of fit:</a:t>
            </a:r>
          </a:p>
          <a:p>
            <a:r>
              <a:rPr lang="en-US" sz="1500" dirty="0">
                <a:latin typeface="Segoe Light"/>
                <a:cs typeface="Segoe Light"/>
              </a:rPr>
              <a:t>  SSE: 0.008216</a:t>
            </a:r>
          </a:p>
          <a:p>
            <a:r>
              <a:rPr lang="en-US" sz="1500" dirty="0">
                <a:latin typeface="Segoe Light"/>
                <a:cs typeface="Segoe Light"/>
              </a:rPr>
              <a:t>  R-square: 0.9573</a:t>
            </a:r>
          </a:p>
          <a:p>
            <a:r>
              <a:rPr lang="en-US" sz="1500" dirty="0">
                <a:latin typeface="Segoe Light"/>
                <a:cs typeface="Segoe Light"/>
              </a:rPr>
              <a:t>  Adjusted R-square: 0.9548</a:t>
            </a:r>
          </a:p>
          <a:p>
            <a:r>
              <a:rPr lang="en-US" sz="1500" dirty="0">
                <a:latin typeface="Segoe Light"/>
                <a:cs typeface="Segoe Light"/>
              </a:rPr>
              <a:t>  RMSE: 0.02198</a:t>
            </a:r>
            <a:endParaRPr lang="en-US" sz="1500" dirty="0">
              <a:solidFill>
                <a:srgbClr val="FF0000"/>
              </a:solidFill>
              <a:latin typeface="Segoe Light"/>
              <a:cs typeface="Segoe Light"/>
            </a:endParaRP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a:t>
            </a:r>
            <a:r>
              <a:rPr lang="en-US" sz="2000" dirty="0">
                <a:latin typeface="Segoe Light"/>
                <a:cs typeface="Segoe Light"/>
              </a:rPr>
              <a:t>light </a:t>
            </a:r>
            <a:r>
              <a:rPr lang="en-US" sz="2000" dirty="0" smtClean="0">
                <a:latin typeface="Segoe Light"/>
                <a:cs typeface="Segoe Light"/>
              </a:rPr>
              <a:t>(~90,000)</a:t>
            </a:r>
            <a:endParaRPr lang="en-US" sz="2000" dirty="0" smtClean="0">
              <a:latin typeface="Segoe Light"/>
              <a:cs typeface="Segoe Light"/>
            </a:endParaRPr>
          </a:p>
          <a:p>
            <a:pPr lvl="2"/>
            <a:r>
              <a:rPr lang="en-US" sz="1600" dirty="0" smtClean="0">
                <a:latin typeface="Segoe Light"/>
                <a:cs typeface="Segoe Light"/>
              </a:rPr>
              <a:t>Incorrect Geo IP</a:t>
            </a:r>
          </a:p>
          <a:p>
            <a:pPr lvl="1"/>
            <a:r>
              <a:rPr lang="en-US" sz="2000" dirty="0" smtClean="0">
                <a:latin typeface="Segoe Light"/>
                <a:cs typeface="Segoe Light"/>
              </a:rPr>
              <a:t>Extremely High </a:t>
            </a:r>
            <a:r>
              <a:rPr lang="en-US" sz="2000" dirty="0">
                <a:latin typeface="Segoe Light"/>
                <a:cs typeface="Segoe Light"/>
              </a:rPr>
              <a:t>Latencies </a:t>
            </a:r>
            <a:r>
              <a:rPr lang="en-US" sz="2000" dirty="0" smtClean="0">
                <a:latin typeface="Segoe Light"/>
                <a:cs typeface="Segoe Light"/>
              </a:rPr>
              <a:t>(~240,000)</a:t>
            </a:r>
            <a:endParaRPr lang="en-US" sz="2000" dirty="0">
              <a:latin typeface="Segoe Light"/>
              <a:cs typeface="Segoe Light"/>
            </a:endParaRPr>
          </a:p>
          <a:p>
            <a:pPr lvl="2"/>
            <a:r>
              <a:rPr lang="en-US" sz="1600" dirty="0" smtClean="0">
                <a:latin typeface="Segoe Light"/>
                <a:cs typeface="Segoe Light"/>
              </a:rPr>
              <a:t>5 </a:t>
            </a:r>
            <a:r>
              <a:rPr lang="en-US" sz="1600" dirty="0" smtClean="0">
                <a:latin typeface="Segoe Light"/>
                <a:cs typeface="Segoe Light"/>
              </a:rPr>
              <a:t>second </a:t>
            </a:r>
            <a:r>
              <a:rPr lang="en-US" sz="1600" dirty="0" smtClean="0">
                <a:latin typeface="Segoe Light"/>
                <a:cs typeface="Segoe Light"/>
              </a:rPr>
              <a:t>timeout</a:t>
            </a:r>
            <a:endParaRPr lang="en-US" sz="1600" dirty="0" smtClean="0">
              <a:latin typeface="Segoe Light"/>
              <a:cs typeface="Segoe Light"/>
            </a:endParaRPr>
          </a:p>
          <a:p>
            <a:pPr lvl="1"/>
            <a:r>
              <a:rPr lang="en-US" sz="2000" dirty="0" smtClean="0">
                <a:latin typeface="Segoe Light"/>
                <a:cs typeface="Segoe Light"/>
              </a:rPr>
              <a:t>Results returned by </a:t>
            </a:r>
            <a:r>
              <a:rPr lang="en-US" sz="2000" dirty="0">
                <a:latin typeface="Segoe Light"/>
                <a:cs typeface="Segoe Light"/>
              </a:rPr>
              <a:t>forwarders </a:t>
            </a:r>
            <a:r>
              <a:rPr lang="en-US" sz="2000" dirty="0" smtClean="0">
                <a:latin typeface="Segoe Light"/>
                <a:cs typeface="Segoe Light"/>
              </a:rPr>
              <a:t>(~1,140,000)</a:t>
            </a:r>
          </a:p>
          <a:p>
            <a:pPr lvl="1"/>
            <a:r>
              <a:rPr lang="en-US" sz="2000" dirty="0">
                <a:latin typeface="Segoe Light"/>
                <a:cs typeface="Segoe Light"/>
              </a:rPr>
              <a:t>Zero Distance </a:t>
            </a:r>
            <a:r>
              <a:rPr lang="en-US" sz="2000" dirty="0" smtClean="0">
                <a:latin typeface="Segoe Light"/>
                <a:cs typeface="Segoe Light"/>
              </a:rPr>
              <a:t>(~22,000)</a:t>
            </a:r>
          </a:p>
          <a:p>
            <a:pPr lvl="1"/>
            <a:r>
              <a:rPr lang="en-US" sz="2000" dirty="0">
                <a:latin typeface="Segoe Light"/>
                <a:cs typeface="Segoe Light"/>
              </a:rPr>
              <a:t>Negative Latency </a:t>
            </a:r>
            <a:r>
              <a:rPr lang="en-US" sz="2000" dirty="0" smtClean="0">
                <a:latin typeface="Segoe Light"/>
                <a:cs typeface="Segoe Light"/>
              </a:rPr>
              <a:t>(~41,000)</a:t>
            </a:r>
          </a:p>
          <a:p>
            <a:pPr lvl="1"/>
            <a:r>
              <a:rPr lang="en-US" sz="2000" dirty="0" smtClean="0">
                <a:latin typeface="Segoe Light"/>
                <a:cs typeface="Segoe Light"/>
              </a:rPr>
              <a:t>First Result of DNS Query to new server (~2,400,000)</a:t>
            </a:r>
          </a:p>
          <a:p>
            <a:pPr lvl="2"/>
            <a:r>
              <a:rPr lang="en-US" sz="1600" dirty="0" smtClean="0">
                <a:latin typeface="Segoe Light"/>
                <a:cs typeface="Segoe Light"/>
              </a:rPr>
              <a:t>Extra latency introduced by DNS resolution of our domain</a:t>
            </a:r>
          </a:p>
          <a:p>
            <a:pPr lvl="1"/>
            <a:r>
              <a:rPr lang="en-US" sz="2000" dirty="0" smtClean="0">
                <a:latin typeface="Segoe Light"/>
                <a:cs typeface="Segoe Light"/>
              </a:rPr>
              <a:t>Reduce 4.95 Million to 1 Million</a:t>
            </a:r>
            <a:endParaRPr lang="en-US" sz="2000" dirty="0" smtClean="0">
              <a:latin typeface="Segoe Light"/>
              <a:cs typeface="Segoe Light"/>
            </a:endParaRP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 (distribution on next slide)</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r>
              <a:rPr lang="en-US" sz="2400" dirty="0">
                <a:latin typeface="Segoe Light"/>
                <a:cs typeface="Segoe Light"/>
              </a:rPr>
              <a:t>8 days: 4/20 – 4/28</a:t>
            </a:r>
          </a:p>
          <a:p>
            <a:r>
              <a:rPr lang="en-US" sz="2400" dirty="0" smtClean="0">
                <a:latin typeface="Segoe Light"/>
                <a:cs typeface="Segoe Light"/>
              </a:rPr>
              <a:t>~4.95 Million successful </a:t>
            </a:r>
            <a:r>
              <a:rPr lang="en-US" sz="2400" dirty="0">
                <a:latin typeface="Segoe Light"/>
                <a:cs typeface="Segoe Light"/>
              </a:rPr>
              <a:t>measurements</a:t>
            </a:r>
            <a:endParaRPr lang="en-US" sz="24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and </a:t>
              </a: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1355</TotalTime>
  <Words>1360</Words>
  <Application>Microsoft Macintosh PowerPoint</Application>
  <PresentationFormat>On-screen Show (4:3)</PresentationFormat>
  <Paragraphs>235</Paragraphs>
  <Slides>18</Slides>
  <Notes>17</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375</cp:revision>
  <dcterms:created xsi:type="dcterms:W3CDTF">2013-03-21T16:35:56Z</dcterms:created>
  <dcterms:modified xsi:type="dcterms:W3CDTF">2013-04-29T19:06:03Z</dcterms:modified>
</cp:coreProperties>
</file>

<file path=docProps/thumbnail.jpeg>
</file>